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2" r:id="rId17"/>
    <p:sldId id="270" r:id="rId18"/>
    <p:sldId id="271"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75496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M</a:t>
            </a:r>
            <a:endParaRPr/>
          </a:p>
        </p:txBody>
      </p:sp>
      <p:sp>
        <p:nvSpPr>
          <p:cNvPr id="180" name="Google Shape;18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213457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fc54f34d7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bfc54f34d7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600"/>
              </a:spcBef>
              <a:spcAft>
                <a:spcPts val="0"/>
              </a:spcAft>
              <a:buNone/>
            </a:pPr>
            <a:r>
              <a:rPr lang="en-GB" sz="2000"/>
              <a:t>M</a:t>
            </a:r>
            <a:endParaRPr sz="2000"/>
          </a:p>
          <a:p>
            <a:pPr marL="0" lvl="0" indent="0" algn="l" rtl="0">
              <a:spcBef>
                <a:spcPts val="360"/>
              </a:spcBef>
              <a:spcAft>
                <a:spcPts val="0"/>
              </a:spcAft>
              <a:buNone/>
            </a:pPr>
            <a:endParaRPr/>
          </a:p>
        </p:txBody>
      </p:sp>
      <p:sp>
        <p:nvSpPr>
          <p:cNvPr id="254" name="Google Shape;254;gbfc54f34d7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71213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fc54f34d7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bfc54f34d7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GB" sz="2000"/>
              <a:t>M</a:t>
            </a:r>
            <a:endParaRPr/>
          </a:p>
        </p:txBody>
      </p:sp>
      <p:sp>
        <p:nvSpPr>
          <p:cNvPr id="265" name="Google Shape;265;gbfc54f34d7_0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75103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fc54f34d7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bfc54f34d7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GB" sz="2000"/>
              <a:t>M</a:t>
            </a:r>
            <a:endParaRPr/>
          </a:p>
        </p:txBody>
      </p:sp>
      <p:sp>
        <p:nvSpPr>
          <p:cNvPr id="276" name="Google Shape;276;gbfc54f34d7_0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13570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b9dc2153a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Font typeface="Arial"/>
              <a:buNone/>
            </a:pPr>
            <a:r>
              <a:rPr lang="en-GB" sz="2000"/>
              <a:t>KRW</a:t>
            </a:r>
            <a:endParaRPr sz="2000"/>
          </a:p>
          <a:p>
            <a:pPr marL="0" lvl="0" indent="0" algn="l" rtl="0">
              <a:spcBef>
                <a:spcPts val="600"/>
              </a:spcBef>
              <a:spcAft>
                <a:spcPts val="0"/>
              </a:spcAft>
              <a:buClr>
                <a:schemeClr val="dk1"/>
              </a:buClr>
              <a:buFont typeface="Arial"/>
              <a:buNone/>
            </a:pPr>
            <a:r>
              <a:rPr lang="en-GB" sz="2000"/>
              <a:t>PKW</a:t>
            </a:r>
            <a:endParaRPr sz="2000"/>
          </a:p>
          <a:p>
            <a:pPr marL="0" lvl="0" indent="0" algn="l" rtl="0">
              <a:spcBef>
                <a:spcPts val="600"/>
              </a:spcBef>
              <a:spcAft>
                <a:spcPts val="0"/>
              </a:spcAft>
              <a:buClr>
                <a:schemeClr val="dk1"/>
              </a:buClr>
              <a:buFont typeface="Arial"/>
              <a:buNone/>
            </a:pPr>
            <a:r>
              <a:rPr lang="en-GB" sz="2000"/>
              <a:t>P(Y) KW</a:t>
            </a:r>
            <a:endParaRPr sz="2000"/>
          </a:p>
          <a:p>
            <a:pPr marL="0" lvl="0" indent="0" algn="l" rtl="0">
              <a:spcBef>
                <a:spcPts val="600"/>
              </a:spcBef>
              <a:spcAft>
                <a:spcPts val="0"/>
              </a:spcAft>
              <a:buClr>
                <a:schemeClr val="dk1"/>
              </a:buClr>
              <a:buFont typeface="Arial"/>
              <a:buNone/>
            </a:pPr>
            <a:r>
              <a:rPr lang="en-GB" sz="2000"/>
              <a:t>S, SS</a:t>
            </a:r>
            <a:endParaRPr/>
          </a:p>
          <a:p>
            <a:pPr marL="0" lvl="0" indent="0" algn="l" rtl="0">
              <a:spcBef>
                <a:spcPts val="600"/>
              </a:spcBef>
              <a:spcAft>
                <a:spcPts val="0"/>
              </a:spcAft>
              <a:buNone/>
            </a:pPr>
            <a:r>
              <a:rPr lang="en-GB" sz="2000"/>
              <a:t>SR</a:t>
            </a:r>
            <a:endParaRPr sz="2000"/>
          </a:p>
          <a:p>
            <a:pPr marL="0" lvl="0" indent="0" algn="l" rtl="0">
              <a:spcBef>
                <a:spcPts val="600"/>
              </a:spcBef>
              <a:spcAft>
                <a:spcPts val="0"/>
              </a:spcAft>
              <a:buClr>
                <a:schemeClr val="dk1"/>
              </a:buClr>
              <a:buFont typeface="Arial"/>
              <a:buNone/>
            </a:pPr>
            <a:r>
              <a:rPr lang="en-GB" sz="2000"/>
              <a:t>M</a:t>
            </a:r>
            <a:endParaRPr sz="2000"/>
          </a:p>
        </p:txBody>
      </p:sp>
      <p:sp>
        <p:nvSpPr>
          <p:cNvPr id="288" name="Google Shape;288;gbb9dc2153a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38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3" name="Google Shape;5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95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4a9fd4cf_1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bb4a9fd4cf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S</a:t>
            </a:r>
            <a:endParaRPr/>
          </a:p>
          <a:p>
            <a:pPr marL="0" lvl="0" indent="0" algn="l" rtl="0">
              <a:spcBef>
                <a:spcPts val="600"/>
              </a:spcBef>
              <a:spcAft>
                <a:spcPts val="0"/>
              </a:spcAft>
              <a:buNone/>
            </a:pPr>
            <a:r>
              <a:rPr lang="en-GB" sz="2000"/>
              <a:t>SR</a:t>
            </a:r>
            <a:endParaRPr/>
          </a:p>
          <a:p>
            <a:pPr marL="0" lvl="0" indent="0" algn="l" rtl="0">
              <a:spcBef>
                <a:spcPts val="360"/>
              </a:spcBef>
              <a:spcAft>
                <a:spcPts val="0"/>
              </a:spcAft>
              <a:buNone/>
            </a:pPr>
            <a:endParaRPr/>
          </a:p>
        </p:txBody>
      </p:sp>
      <p:sp>
        <p:nvSpPr>
          <p:cNvPr id="302" name="Google Shape;302;gbb4a9fd4cf_1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56975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PKW</a:t>
            </a:r>
            <a:endParaRPr sz="2000"/>
          </a:p>
          <a:p>
            <a:pPr marL="0" lvl="0" indent="0" algn="l" rtl="0">
              <a:spcBef>
                <a:spcPts val="600"/>
              </a:spcBef>
              <a:spcAft>
                <a:spcPts val="0"/>
              </a:spcAft>
              <a:buNone/>
            </a:pPr>
            <a:r>
              <a:rPr lang="en-GB" sz="2000"/>
              <a:t>P(Y)KW</a:t>
            </a:r>
            <a:endParaRPr sz="2000"/>
          </a:p>
          <a:p>
            <a:pPr marL="0" lvl="0" indent="0" algn="l" rtl="0">
              <a:spcBef>
                <a:spcPts val="600"/>
              </a:spcBef>
              <a:spcAft>
                <a:spcPts val="0"/>
              </a:spcAft>
              <a:buNone/>
            </a:pPr>
            <a:r>
              <a:rPr lang="en-GB" sz="2000"/>
              <a:t>S</a:t>
            </a:r>
            <a:endParaRPr/>
          </a:p>
          <a:p>
            <a:pPr marL="0" lvl="0" indent="0" algn="l" rtl="0">
              <a:spcBef>
                <a:spcPts val="600"/>
              </a:spcBef>
              <a:spcAft>
                <a:spcPts val="0"/>
              </a:spcAft>
              <a:buNone/>
            </a:pPr>
            <a:r>
              <a:rPr lang="en-GB" sz="2000"/>
              <a:t>SR</a:t>
            </a:r>
            <a:endParaRPr sz="2000"/>
          </a:p>
          <a:p>
            <a:pPr marL="0" lvl="0" indent="0" algn="l" rtl="0">
              <a:spcBef>
                <a:spcPts val="600"/>
              </a:spcBef>
              <a:spcAft>
                <a:spcPts val="0"/>
              </a:spcAft>
              <a:buNone/>
            </a:pPr>
            <a:r>
              <a:rPr lang="en-GB" sz="2000"/>
              <a:t>M</a:t>
            </a:r>
            <a:endParaRPr sz="2000"/>
          </a:p>
          <a:p>
            <a:pPr marL="0" lvl="0" indent="0" algn="l" rtl="0">
              <a:spcBef>
                <a:spcPts val="360"/>
              </a:spcBef>
              <a:spcAft>
                <a:spcPts val="0"/>
              </a:spcAft>
              <a:buNone/>
            </a:pPr>
            <a:endParaRPr/>
          </a:p>
        </p:txBody>
      </p:sp>
      <p:sp>
        <p:nvSpPr>
          <p:cNvPr id="310" name="Google Shape;31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2674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8abcd5c95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b8abcd5c95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S</a:t>
            </a:r>
            <a:endParaRPr/>
          </a:p>
          <a:p>
            <a:pPr marL="0" lvl="0" indent="0" algn="l" rtl="0">
              <a:spcBef>
                <a:spcPts val="600"/>
              </a:spcBef>
              <a:spcAft>
                <a:spcPts val="0"/>
              </a:spcAft>
              <a:buNone/>
            </a:pPr>
            <a:r>
              <a:rPr lang="en-GB" sz="2000"/>
              <a:t>SR</a:t>
            </a:r>
            <a:endParaRPr sz="2000"/>
          </a:p>
          <a:p>
            <a:pPr marL="0" lvl="0" indent="0" algn="l" rtl="0">
              <a:spcBef>
                <a:spcPts val="600"/>
              </a:spcBef>
              <a:spcAft>
                <a:spcPts val="0"/>
              </a:spcAft>
              <a:buNone/>
            </a:pPr>
            <a:r>
              <a:rPr lang="en-GB" sz="2000"/>
              <a:t>M</a:t>
            </a:r>
            <a:endParaRPr sz="2000"/>
          </a:p>
        </p:txBody>
      </p:sp>
      <p:sp>
        <p:nvSpPr>
          <p:cNvPr id="186" name="Google Shape;186;gb8abcd5c95_1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88223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8abcd5c95_1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b8abcd5c95_1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600"/>
              </a:spcBef>
              <a:spcAft>
                <a:spcPts val="0"/>
              </a:spcAft>
              <a:buNone/>
            </a:pPr>
            <a:r>
              <a:rPr lang="en-GB" sz="2000"/>
              <a:t>M</a:t>
            </a:r>
            <a:endParaRPr sz="2000"/>
          </a:p>
        </p:txBody>
      </p:sp>
      <p:sp>
        <p:nvSpPr>
          <p:cNvPr id="194" name="Google Shape;194;gb8abcd5c95_1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391346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8abcd5c95_1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b8abcd5c95_1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M</a:t>
            </a:r>
            <a:endParaRPr sz="2000"/>
          </a:p>
        </p:txBody>
      </p:sp>
      <p:sp>
        <p:nvSpPr>
          <p:cNvPr id="203" name="Google Shape;203;gb8abcd5c95_1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22025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M</a:t>
            </a:r>
            <a:endParaRPr sz="2000"/>
          </a:p>
        </p:txBody>
      </p:sp>
      <p:sp>
        <p:nvSpPr>
          <p:cNvPr id="211" name="Google Shape;21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28402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34e5d06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sz="2000"/>
              <a:t>K, KW</a:t>
            </a:r>
            <a:endParaRPr sz="2000"/>
          </a:p>
          <a:p>
            <a:pPr marL="0" lvl="0" indent="0" algn="l" rtl="0">
              <a:lnSpc>
                <a:spcPct val="100000"/>
              </a:lnSpc>
              <a:spcBef>
                <a:spcPts val="360"/>
              </a:spcBef>
              <a:spcAft>
                <a:spcPts val="0"/>
              </a:spcAft>
              <a:buSzPts val="1400"/>
              <a:buNone/>
            </a:pPr>
            <a:r>
              <a:rPr lang="en-GB" sz="2000"/>
              <a:t>PKW</a:t>
            </a:r>
            <a:endParaRPr sz="2000"/>
          </a:p>
          <a:p>
            <a:pPr marL="0" lvl="0" indent="0" algn="l" rtl="0">
              <a:lnSpc>
                <a:spcPct val="100000"/>
              </a:lnSpc>
              <a:spcBef>
                <a:spcPts val="360"/>
              </a:spcBef>
              <a:spcAft>
                <a:spcPts val="0"/>
              </a:spcAft>
              <a:buSzPts val="1400"/>
              <a:buNone/>
            </a:pPr>
            <a:r>
              <a:rPr lang="en-GB" sz="2000"/>
              <a:t>P(Y)KW</a:t>
            </a:r>
            <a:endParaRPr sz="2000"/>
          </a:p>
          <a:p>
            <a:pPr marL="0" lvl="0" indent="0" algn="l" rtl="0">
              <a:lnSpc>
                <a:spcPct val="100000"/>
              </a:lnSpc>
              <a:spcBef>
                <a:spcPts val="360"/>
              </a:spcBef>
              <a:spcAft>
                <a:spcPts val="0"/>
              </a:spcAft>
              <a:buSzPts val="1400"/>
              <a:buNone/>
            </a:pPr>
            <a:r>
              <a:rPr lang="en-GB" sz="2000"/>
              <a:t>S, SS</a:t>
            </a:r>
            <a:endParaRPr sz="2000"/>
          </a:p>
          <a:p>
            <a:pPr marL="0" lvl="0" indent="0" algn="l" rtl="0">
              <a:lnSpc>
                <a:spcPct val="100000"/>
              </a:lnSpc>
              <a:spcBef>
                <a:spcPts val="360"/>
              </a:spcBef>
              <a:spcAft>
                <a:spcPts val="0"/>
              </a:spcAft>
              <a:buSzPts val="1400"/>
              <a:buNone/>
            </a:pPr>
            <a:endParaRPr sz="2000"/>
          </a:p>
        </p:txBody>
      </p:sp>
      <p:sp>
        <p:nvSpPr>
          <p:cNvPr id="218" name="Google Shape;218;gc34e5d06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16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fc54f34d7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bfc54f34d7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GB" sz="2000"/>
              <a:t>M</a:t>
            </a:r>
            <a:endParaRPr/>
          </a:p>
        </p:txBody>
      </p:sp>
      <p:sp>
        <p:nvSpPr>
          <p:cNvPr id="226" name="Google Shape;226;gbfc54f34d7_0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66003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fc54f34d7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bfc54f34d7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GB" sz="2000"/>
              <a:t>M</a:t>
            </a:r>
            <a:endParaRPr/>
          </a:p>
        </p:txBody>
      </p:sp>
      <p:sp>
        <p:nvSpPr>
          <p:cNvPr id="234" name="Google Shape;234;gbfc54f34d7_0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17929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fc54f34d7_0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bfc54f34d7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GB" sz="2000"/>
              <a:t>M</a:t>
            </a:r>
            <a:endParaRPr/>
          </a:p>
        </p:txBody>
      </p:sp>
      <p:sp>
        <p:nvSpPr>
          <p:cNvPr id="242" name="Google Shape;242;gbfc54f34d7_0_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81579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pic>
        <p:nvPicPr>
          <p:cNvPr id="72" name="Google Shape;72;p14"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73" name="Google Shape;73;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4" name="Google Shape;7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5" name="Google Shape;75;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pic>
        <p:nvPicPr>
          <p:cNvPr id="77" name="Google Shape;77;p15"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78" name="Google Shape;7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4" name="Google Shape;84;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pic>
        <p:nvPicPr>
          <p:cNvPr id="86" name="Google Shape;86;p17"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87" name="Google Shape;8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9" name="Google Shape;89;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0" name="Google Shape;9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4" name="Google Shape;9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5" name="Google Shape;9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6" name="Google Shape;9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7" name="Google Shape;97;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6" name="Google Shape;106;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7" name="Google Shape;10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 name="Google Shape;11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0" name="Google Shape;12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pic>
        <p:nvPicPr>
          <p:cNvPr id="128" name="Google Shape;128;p26"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29" name="Google Shape;129;p2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0" name="Google Shape;130;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31" name="Google Shape;131;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pic>
        <p:nvPicPr>
          <p:cNvPr id="133" name="Google Shape;133;p27"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34" name="Google Shape;1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40" name="Google Shape;140;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pic>
        <p:nvPicPr>
          <p:cNvPr id="142" name="Google Shape;142;p29"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43" name="Google Shape;14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4" name="Google Shape;144;p2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5" name="Google Shape;145;p2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6" name="Google Shape;146;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0" name="Google Shape;150;p3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1" name="Google Shape;151;p3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2" name="Google Shape;152;p3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3" name="Google Shape;153;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3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62" name="Google Shape;162;p3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3" name="Google Shape;163;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6" name="Google Shape;166;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Google Shape;167;p3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8" name="Google Shape;16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3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2" name="Google Shape;172;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3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6" name="Google Shape;176;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pic>
        <p:nvPicPr>
          <p:cNvPr id="30" name="Google Shape;30;p5"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31" name="Google Shape;3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0" name="Google Shape;5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1" name="Google Shape;5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6" name="Google Shape;5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1"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14" name="Google Shape;14;p1"/>
          <p:cNvSpPr/>
          <p:nvPr/>
        </p:nvSpPr>
        <p:spPr>
          <a:xfrm>
            <a:off x="468313" y="6451600"/>
            <a:ext cx="3113087" cy="2478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a:t>
            </a:r>
            <a:r>
              <a:rPr lang="en-GB" sz="1000" b="0" i="0" u="none" strike="noStrike" cap="none" dirty="0" smtClean="0">
                <a:solidFill>
                  <a:schemeClr val="dk1"/>
                </a:solidFill>
                <a:latin typeface="Arial"/>
                <a:ea typeface="Arial"/>
                <a:cs typeface="Arial"/>
                <a:sym typeface="Arial"/>
              </a:rPr>
              <a:t>20014 </a:t>
            </a:r>
            <a:r>
              <a:rPr lang="en-GB" sz="1000" b="0" i="0" u="none" strike="noStrike" cap="none" dirty="0">
                <a:solidFill>
                  <a:schemeClr val="dk1"/>
                </a:solidFill>
                <a:latin typeface="Arial"/>
                <a:ea typeface="Arial"/>
                <a:cs typeface="Arial"/>
                <a:sym typeface="Arial"/>
              </a:rPr>
              <a:t>- </a:t>
            </a:r>
            <a:r>
              <a:rPr lang="en-GB" sz="1000" b="0" i="0" u="none" strike="noStrike" cap="none" dirty="0" smtClean="0">
                <a:solidFill>
                  <a:schemeClr val="dk1"/>
                </a:solidFill>
                <a:latin typeface="Arial"/>
                <a:ea typeface="Arial"/>
                <a:cs typeface="Arial"/>
                <a:sym typeface="Arial"/>
              </a:rPr>
              <a:t>2021</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9" name="Google Shape;69;p13"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70" name="Google Shape;70;p13"/>
          <p:cNvSpPr/>
          <p:nvPr/>
        </p:nvSpPr>
        <p:spPr>
          <a:xfrm>
            <a:off x="468313" y="6453188"/>
            <a:ext cx="27465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2014 - </a:t>
            </a:r>
            <a:r>
              <a:rPr lang="en-GB" sz="1000" b="0" i="0" u="none" strike="noStrike" cap="none" dirty="0" smtClean="0">
                <a:solidFill>
                  <a:schemeClr val="dk1"/>
                </a:solidFill>
                <a:latin typeface="Arial"/>
                <a:ea typeface="Arial"/>
                <a:cs typeface="Arial"/>
                <a:sym typeface="Arial"/>
              </a:rPr>
              <a:t>2021</a:t>
            </a:r>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25" name="Google Shape;125;p25"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126" name="Google Shape;126;p25"/>
          <p:cNvSpPr/>
          <p:nvPr/>
        </p:nvSpPr>
        <p:spPr>
          <a:xfrm>
            <a:off x="468313" y="6453188"/>
            <a:ext cx="27465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2014 - </a:t>
            </a:r>
            <a:r>
              <a:rPr lang="en-GB" sz="1000" b="0" i="0" u="none" strike="noStrike" cap="none" dirty="0" smtClean="0">
                <a:solidFill>
                  <a:schemeClr val="dk1"/>
                </a:solidFill>
                <a:latin typeface="Arial"/>
                <a:ea typeface="Arial"/>
                <a:cs typeface="Arial"/>
                <a:sym typeface="Arial"/>
              </a:rPr>
              <a:t>2021</a:t>
            </a:r>
            <a:endParaRPr sz="10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ctrTitle"/>
          </p:nvPr>
        </p:nvSpPr>
        <p:spPr>
          <a:xfrm>
            <a:off x="179388" y="1484313"/>
            <a:ext cx="9001125" cy="28813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4500">
                <a:solidFill>
                  <a:srgbClr val="002060"/>
                </a:solidFill>
              </a:rPr>
              <a:t/>
            </a:r>
            <a:br>
              <a:rPr lang="en-GB" sz="4500">
                <a:solidFill>
                  <a:srgbClr val="002060"/>
                </a:solidFill>
              </a:rPr>
            </a:br>
            <a:r>
              <a:rPr lang="en-GB" sz="4500">
                <a:solidFill>
                  <a:srgbClr val="002060"/>
                </a:solidFill>
              </a:rPr>
              <a:t/>
            </a:r>
            <a:br>
              <a:rPr lang="en-GB" sz="4500">
                <a:solidFill>
                  <a:srgbClr val="002060"/>
                </a:solidFill>
              </a:rPr>
            </a:br>
            <a:r>
              <a:rPr lang="en-GB" sz="4200">
                <a:solidFill>
                  <a:srgbClr val="002060"/>
                </a:solidFill>
              </a:rPr>
              <a:t>Taking the</a:t>
            </a:r>
            <a:br>
              <a:rPr lang="en-GB" sz="4200">
                <a:solidFill>
                  <a:srgbClr val="002060"/>
                </a:solidFill>
              </a:rPr>
            </a:br>
            <a:r>
              <a:rPr lang="en-GB" sz="4200">
                <a:solidFill>
                  <a:srgbClr val="002060"/>
                </a:solidFill>
              </a:rPr>
              <a:t/>
            </a:r>
            <a:br>
              <a:rPr lang="en-GB" sz="4200">
                <a:solidFill>
                  <a:srgbClr val="002060"/>
                </a:solidFill>
              </a:rPr>
            </a:br>
            <a:r>
              <a:rPr lang="en-GB" sz="4800" b="1">
                <a:solidFill>
                  <a:srgbClr val="002060"/>
                </a:solidFill>
              </a:rPr>
              <a:t>Password Maths</a:t>
            </a:r>
            <a:br>
              <a:rPr lang="en-GB" sz="4800" b="1">
                <a:solidFill>
                  <a:srgbClr val="002060"/>
                </a:solidFill>
              </a:rPr>
            </a:br>
            <a:r>
              <a:rPr lang="en-GB" sz="4200">
                <a:solidFill>
                  <a:srgbClr val="002060"/>
                </a:solidFill>
              </a:rPr>
              <a:t/>
            </a:r>
            <a:br>
              <a:rPr lang="en-GB" sz="4200">
                <a:solidFill>
                  <a:srgbClr val="002060"/>
                </a:solidFill>
              </a:rPr>
            </a:br>
            <a:r>
              <a:rPr lang="en-GB" sz="4200">
                <a:solidFill>
                  <a:srgbClr val="002060"/>
                </a:solidFill>
              </a:rPr>
              <a:t>Test</a:t>
            </a:r>
            <a:r>
              <a:rPr lang="en-GB" sz="4000">
                <a:solidFill>
                  <a:srgbClr val="002060"/>
                </a:solidFill>
              </a:rPr>
              <a:t/>
            </a:r>
            <a:br>
              <a:rPr lang="en-GB" sz="4000">
                <a:solidFill>
                  <a:srgbClr val="002060"/>
                </a:solidFill>
              </a:rPr>
            </a:br>
            <a:endParaRPr sz="400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57" name="Google Shape;257;p46"/>
          <p:cNvPicPr preferRelativeResize="0"/>
          <p:nvPr/>
        </p:nvPicPr>
        <p:blipFill rotWithShape="1">
          <a:blip r:embed="rId3">
            <a:alphaModFix/>
          </a:blip>
          <a:srcRect/>
          <a:stretch/>
        </p:blipFill>
        <p:spPr>
          <a:xfrm>
            <a:off x="232950" y="1485238"/>
            <a:ext cx="8640000" cy="4860000"/>
          </a:xfrm>
          <a:prstGeom prst="rect">
            <a:avLst/>
          </a:prstGeom>
          <a:noFill/>
          <a:ln w="9525" cap="flat" cmpd="sng">
            <a:solidFill>
              <a:schemeClr val="dk1"/>
            </a:solidFill>
            <a:prstDash val="solid"/>
            <a:round/>
            <a:headEnd type="none" w="sm" len="sm"/>
            <a:tailEnd type="none" w="sm" len="sm"/>
          </a:ln>
        </p:spPr>
      </p:pic>
      <p:sp>
        <p:nvSpPr>
          <p:cNvPr id="258" name="Google Shape;25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Maths Question Type 1</a:t>
            </a:r>
            <a:endParaRPr/>
          </a:p>
        </p:txBody>
      </p:sp>
      <p:sp>
        <p:nvSpPr>
          <p:cNvPr id="259" name="Google Shape;259;p46"/>
          <p:cNvSpPr txBox="1"/>
          <p:nvPr/>
        </p:nvSpPr>
        <p:spPr>
          <a:xfrm>
            <a:off x="304800" y="4509120"/>
            <a:ext cx="8496300" cy="9234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Answer questions in two ways. With a multiple choice question, select your answer A, B, C or D and enter A, B, C or D in the box. In this example the answer is B.</a:t>
            </a:r>
            <a:endParaRPr sz="1800">
              <a:solidFill>
                <a:srgbClr val="002060"/>
              </a:solidFill>
              <a:latin typeface="Arial"/>
              <a:ea typeface="Arial"/>
              <a:cs typeface="Arial"/>
              <a:sym typeface="Arial"/>
            </a:endParaRPr>
          </a:p>
        </p:txBody>
      </p:sp>
      <p:sp>
        <p:nvSpPr>
          <p:cNvPr id="260" name="Google Shape;260;p46"/>
          <p:cNvSpPr/>
          <p:nvPr/>
        </p:nvSpPr>
        <p:spPr>
          <a:xfrm>
            <a:off x="3977025" y="1722325"/>
            <a:ext cx="3053100" cy="270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46"/>
          <p:cNvPicPr preferRelativeResize="0"/>
          <p:nvPr/>
        </p:nvPicPr>
        <p:blipFill>
          <a:blip r:embed="rId4">
            <a:alphaModFix/>
          </a:blip>
          <a:stretch>
            <a:fillRect/>
          </a:stretch>
        </p:blipFill>
        <p:spPr>
          <a:xfrm>
            <a:off x="4211875" y="2291725"/>
            <a:ext cx="4036776" cy="208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68" name="Google Shape;268;p47"/>
          <p:cNvPicPr preferRelativeResize="0"/>
          <p:nvPr/>
        </p:nvPicPr>
        <p:blipFill rotWithShape="1">
          <a:blip r:embed="rId3">
            <a:alphaModFix/>
          </a:blip>
          <a:srcRect/>
          <a:stretch/>
        </p:blipFill>
        <p:spPr>
          <a:xfrm>
            <a:off x="232950" y="1485238"/>
            <a:ext cx="8640000" cy="4860000"/>
          </a:xfrm>
          <a:prstGeom prst="rect">
            <a:avLst/>
          </a:prstGeom>
          <a:noFill/>
          <a:ln w="9525" cap="flat" cmpd="sng">
            <a:solidFill>
              <a:schemeClr val="dk1"/>
            </a:solidFill>
            <a:prstDash val="solid"/>
            <a:round/>
            <a:headEnd type="none" w="sm" len="sm"/>
            <a:tailEnd type="none" w="sm" len="sm"/>
          </a:ln>
        </p:spPr>
      </p:pic>
      <p:sp>
        <p:nvSpPr>
          <p:cNvPr id="269" name="Google Shape;269;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Maths Question Type 2</a:t>
            </a:r>
            <a:endParaRPr/>
          </a:p>
        </p:txBody>
      </p:sp>
      <p:sp>
        <p:nvSpPr>
          <p:cNvPr id="270" name="Google Shape;270;p47"/>
          <p:cNvSpPr txBox="1"/>
          <p:nvPr/>
        </p:nvSpPr>
        <p:spPr>
          <a:xfrm>
            <a:off x="304800" y="4509120"/>
            <a:ext cx="8496300" cy="6462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In the second type of question enter the number or formula in the box. In this example the answer is 4.</a:t>
            </a:r>
            <a:endParaRPr sz="1800">
              <a:solidFill>
                <a:srgbClr val="002060"/>
              </a:solidFill>
              <a:latin typeface="Arial"/>
              <a:ea typeface="Arial"/>
              <a:cs typeface="Arial"/>
              <a:sym typeface="Arial"/>
            </a:endParaRPr>
          </a:p>
        </p:txBody>
      </p:sp>
      <p:sp>
        <p:nvSpPr>
          <p:cNvPr id="271" name="Google Shape;271;p47"/>
          <p:cNvSpPr/>
          <p:nvPr/>
        </p:nvSpPr>
        <p:spPr>
          <a:xfrm>
            <a:off x="4070950" y="1769300"/>
            <a:ext cx="3115800" cy="264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47"/>
          <p:cNvPicPr preferRelativeResize="0"/>
          <p:nvPr/>
        </p:nvPicPr>
        <p:blipFill>
          <a:blip r:embed="rId4">
            <a:alphaModFix/>
          </a:blip>
          <a:stretch>
            <a:fillRect/>
          </a:stretch>
        </p:blipFill>
        <p:spPr>
          <a:xfrm>
            <a:off x="4322050" y="2348625"/>
            <a:ext cx="3926601" cy="202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79" name="Google Shape;279;p48"/>
          <p:cNvPicPr preferRelativeResize="0"/>
          <p:nvPr/>
        </p:nvPicPr>
        <p:blipFill rotWithShape="1">
          <a:blip r:embed="rId3">
            <a:alphaModFix/>
          </a:blip>
          <a:srcRect/>
          <a:stretch/>
        </p:blipFill>
        <p:spPr>
          <a:xfrm>
            <a:off x="221926" y="1256638"/>
            <a:ext cx="8640000" cy="4860000"/>
          </a:xfrm>
          <a:prstGeom prst="rect">
            <a:avLst/>
          </a:prstGeom>
          <a:noFill/>
          <a:ln w="9525" cap="flat" cmpd="sng">
            <a:solidFill>
              <a:schemeClr val="dk1"/>
            </a:solidFill>
            <a:prstDash val="solid"/>
            <a:round/>
            <a:headEnd type="none" w="sm" len="sm"/>
            <a:tailEnd type="none" w="sm" len="sm"/>
          </a:ln>
        </p:spPr>
      </p:pic>
      <p:sp>
        <p:nvSpPr>
          <p:cNvPr id="280" name="Google Shape;28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End of Maths Section 1</a:t>
            </a:r>
            <a:endParaRPr/>
          </a:p>
        </p:txBody>
      </p:sp>
      <p:sp>
        <p:nvSpPr>
          <p:cNvPr id="281" name="Google Shape;281;p48"/>
          <p:cNvSpPr/>
          <p:nvPr/>
        </p:nvSpPr>
        <p:spPr>
          <a:xfrm>
            <a:off x="4227525" y="2113775"/>
            <a:ext cx="3272400" cy="168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8"/>
          <p:cNvSpPr/>
          <p:nvPr/>
        </p:nvSpPr>
        <p:spPr>
          <a:xfrm>
            <a:off x="5824600" y="1706675"/>
            <a:ext cx="11274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8"/>
          <p:cNvSpPr/>
          <p:nvPr/>
        </p:nvSpPr>
        <p:spPr>
          <a:xfrm>
            <a:off x="4149250" y="2006250"/>
            <a:ext cx="1393500" cy="18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48"/>
          <p:cNvPicPr preferRelativeResize="0"/>
          <p:nvPr/>
        </p:nvPicPr>
        <p:blipFill>
          <a:blip r:embed="rId4">
            <a:alphaModFix/>
          </a:blip>
          <a:stretch>
            <a:fillRect/>
          </a:stretch>
        </p:blipFill>
        <p:spPr>
          <a:xfrm>
            <a:off x="5090201" y="2131500"/>
            <a:ext cx="3310850" cy="1709700"/>
          </a:xfrm>
          <a:prstGeom prst="rect">
            <a:avLst/>
          </a:prstGeom>
          <a:noFill/>
          <a:ln>
            <a:noFill/>
          </a:ln>
        </p:spPr>
      </p:pic>
      <p:sp>
        <p:nvSpPr>
          <p:cNvPr id="285" name="Google Shape;285;p48"/>
          <p:cNvSpPr txBox="1"/>
          <p:nvPr/>
        </p:nvSpPr>
        <p:spPr>
          <a:xfrm>
            <a:off x="263600" y="3797425"/>
            <a:ext cx="8496300" cy="17097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002060"/>
                </a:solidFill>
                <a:latin typeface="Arial"/>
                <a:ea typeface="Arial"/>
                <a:cs typeface="Arial"/>
                <a:sym typeface="Arial"/>
              </a:rPr>
              <a:t>The test is now on the last question of section 1 (tile 15 is dark blue), the answered questions’ tiles are light blue.</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can go back and review your answers or click on “finish section” to move to section 2. When you do this you will get a warning that you cannot return to this section later. Click on “CANCEL” to stay in section 1 or “OK” to </a:t>
            </a:r>
            <a:r>
              <a:rPr lang="en-GB" sz="1700">
                <a:solidFill>
                  <a:srgbClr val="002060"/>
                </a:solidFill>
              </a:rPr>
              <a:t>continue</a:t>
            </a:r>
            <a:r>
              <a:rPr lang="en-GB" sz="1700">
                <a:solidFill>
                  <a:srgbClr val="002060"/>
                </a:solidFill>
                <a:latin typeface="Arial"/>
                <a:ea typeface="Arial"/>
                <a:cs typeface="Arial"/>
                <a:sym typeface="Arial"/>
              </a:rPr>
              <a:t> to section 2.</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9"/>
          <p:cNvPicPr preferRelativeResize="0"/>
          <p:nvPr/>
        </p:nvPicPr>
        <p:blipFill>
          <a:blip r:embed="rId3">
            <a:alphaModFix/>
          </a:blip>
          <a:stretch>
            <a:fillRect/>
          </a:stretch>
        </p:blipFill>
        <p:spPr>
          <a:xfrm>
            <a:off x="140900" y="1703975"/>
            <a:ext cx="8862172" cy="4470851"/>
          </a:xfrm>
          <a:prstGeom prst="rect">
            <a:avLst/>
          </a:prstGeom>
          <a:noFill/>
          <a:ln w="9525" cap="flat" cmpd="sng">
            <a:solidFill>
              <a:schemeClr val="dk2"/>
            </a:solidFill>
            <a:prstDash val="solid"/>
            <a:round/>
            <a:headEnd type="none" w="sm" len="sm"/>
            <a:tailEnd type="none" w="sm" len="sm"/>
          </a:ln>
        </p:spPr>
      </p:pic>
      <p:sp>
        <p:nvSpPr>
          <p:cNvPr id="291" name="Google Shape;29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Exit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smtClean="0"/>
              <a:t>Password </a:t>
            </a:r>
            <a:r>
              <a:rPr lang="en-GB" dirty="0"/>
              <a:t>Test Security</a:t>
            </a:r>
            <a:endParaRPr dirty="0"/>
          </a:p>
        </p:txBody>
      </p:sp>
      <p:sp>
        <p:nvSpPr>
          <p:cNvPr id="516" name="Google Shape;516;p82"/>
          <p:cNvSpPr txBox="1">
            <a:spLocks noGrp="1"/>
          </p:cNvSpPr>
          <p:nvPr>
            <p:ph type="body" idx="1"/>
          </p:nvPr>
        </p:nvSpPr>
        <p:spPr>
          <a:xfrm>
            <a:off x="457200" y="1484313"/>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GB" sz="2000" dirty="0"/>
              <a:t>Password tests prevent cheating by detecting access to anything outside of the test, including “pop ups”.  Such access is judged to be an attempt to cheat and the test is interrupted.</a:t>
            </a:r>
            <a:endParaRPr dirty="0"/>
          </a:p>
          <a:p>
            <a:pPr marL="342900" lvl="0" indent="-342900" algn="l" rtl="0">
              <a:spcBef>
                <a:spcPts val="400"/>
              </a:spcBef>
              <a:spcAft>
                <a:spcPts val="0"/>
              </a:spcAft>
              <a:buClr>
                <a:schemeClr val="dk1"/>
              </a:buClr>
              <a:buSzPts val="2000"/>
              <a:buChar char="•"/>
            </a:pPr>
            <a:r>
              <a:rPr lang="en-GB" sz="2000" dirty="0"/>
              <a:t>Tests run in “full screen” mode, so access to anything outside of the test can only happen if “special” keys are pressed (including "Win" (    or      ), "Ctrl" (   ), "Alt" (   ) &amp; function keys). Do not do this!</a:t>
            </a:r>
            <a:endParaRPr dirty="0"/>
          </a:p>
          <a:p>
            <a:pPr marL="342900" lvl="0" indent="-342900" algn="l" rtl="0">
              <a:spcBef>
                <a:spcPts val="400"/>
              </a:spcBef>
              <a:spcAft>
                <a:spcPts val="0"/>
              </a:spcAft>
              <a:buClr>
                <a:schemeClr val="dk1"/>
              </a:buClr>
              <a:buSzPts val="2000"/>
              <a:buChar char="•"/>
            </a:pPr>
            <a:r>
              <a:rPr lang="en-GB" sz="2000" dirty="0"/>
              <a:t>You only need the keyboard to enter your candidate details at the beginning of the test, and during the Writing test if there is one. ONLY use keyboard letters, numbers &amp; symbols.</a:t>
            </a:r>
            <a:endParaRPr dirty="0"/>
          </a:p>
          <a:p>
            <a:pPr marL="342900" lvl="0" indent="-342900" algn="l" rtl="0">
              <a:spcBef>
                <a:spcPts val="400"/>
              </a:spcBef>
              <a:spcAft>
                <a:spcPts val="0"/>
              </a:spcAft>
              <a:buClr>
                <a:schemeClr val="dk1"/>
              </a:buClr>
              <a:buSzPts val="2000"/>
              <a:buChar char="•"/>
            </a:pPr>
            <a:r>
              <a:rPr lang="en-GB" sz="2000" dirty="0"/>
              <a:t>If you press these special keys you risk having your test interrupted. </a:t>
            </a:r>
            <a:endParaRPr dirty="0"/>
          </a:p>
        </p:txBody>
      </p:sp>
      <p:pic>
        <p:nvPicPr>
          <p:cNvPr id="517" name="Google Shape;517;p82"/>
          <p:cNvPicPr preferRelativeResize="0"/>
          <p:nvPr/>
        </p:nvPicPr>
        <p:blipFill rotWithShape="1">
          <a:blip r:embed="rId3">
            <a:alphaModFix/>
          </a:blip>
          <a:srcRect l="25362" t="16850" r="31159" b="31136"/>
          <a:stretch/>
        </p:blipFill>
        <p:spPr>
          <a:xfrm>
            <a:off x="7400925" y="2906713"/>
            <a:ext cx="190500" cy="149225"/>
          </a:xfrm>
          <a:prstGeom prst="rect">
            <a:avLst/>
          </a:prstGeom>
          <a:noFill/>
          <a:ln>
            <a:noFill/>
          </a:ln>
        </p:spPr>
      </p:pic>
      <p:pic>
        <p:nvPicPr>
          <p:cNvPr id="518" name="Google Shape;518;p82"/>
          <p:cNvPicPr preferRelativeResize="0"/>
          <p:nvPr/>
        </p:nvPicPr>
        <p:blipFill rotWithShape="1">
          <a:blip r:embed="rId4">
            <a:alphaModFix/>
          </a:blip>
          <a:srcRect l="43584" t="61354" r="21681" b="4382"/>
          <a:stretch/>
        </p:blipFill>
        <p:spPr>
          <a:xfrm>
            <a:off x="7891463" y="2901950"/>
            <a:ext cx="276225" cy="149225"/>
          </a:xfrm>
          <a:prstGeom prst="rect">
            <a:avLst/>
          </a:prstGeom>
          <a:noFill/>
          <a:ln>
            <a:noFill/>
          </a:ln>
        </p:spPr>
      </p:pic>
      <p:pic>
        <p:nvPicPr>
          <p:cNvPr id="519" name="Google Shape;519;p82"/>
          <p:cNvPicPr preferRelativeResize="0"/>
          <p:nvPr/>
        </p:nvPicPr>
        <p:blipFill rotWithShape="1">
          <a:blip r:embed="rId5">
            <a:alphaModFix/>
          </a:blip>
          <a:srcRect l="10609" t="9271" r="11670" b="10264"/>
          <a:stretch/>
        </p:blipFill>
        <p:spPr>
          <a:xfrm>
            <a:off x="1584325" y="3208338"/>
            <a:ext cx="184150" cy="149225"/>
          </a:xfrm>
          <a:prstGeom prst="rect">
            <a:avLst/>
          </a:prstGeom>
          <a:noFill/>
          <a:ln>
            <a:noFill/>
          </a:ln>
        </p:spPr>
      </p:pic>
      <p:pic>
        <p:nvPicPr>
          <p:cNvPr id="520" name="Google Shape;520;p82"/>
          <p:cNvPicPr preferRelativeResize="0"/>
          <p:nvPr/>
        </p:nvPicPr>
        <p:blipFill rotWithShape="1">
          <a:blip r:embed="rId6">
            <a:alphaModFix/>
          </a:blip>
          <a:srcRect l="22440" t="9274" r="23529" b="8064"/>
          <a:stretch/>
        </p:blipFill>
        <p:spPr>
          <a:xfrm>
            <a:off x="2592388" y="3216275"/>
            <a:ext cx="184150" cy="149225"/>
          </a:xfrm>
          <a:prstGeom prst="rect">
            <a:avLst/>
          </a:prstGeom>
          <a:noFill/>
          <a:ln>
            <a:noFill/>
          </a:ln>
        </p:spPr>
      </p:pic>
    </p:spTree>
    <p:extLst>
      <p:ext uri="{BB962C8B-B14F-4D97-AF65-F5344CB8AC3E}">
        <p14:creationId xmlns:p14="http://schemas.microsoft.com/office/powerpoint/2010/main" val="301327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Password Test Security</a:t>
            </a:r>
            <a:endParaRPr/>
          </a:p>
        </p:txBody>
      </p:sp>
      <p:sp>
        <p:nvSpPr>
          <p:cNvPr id="305" name="Google Shape;305;p51"/>
          <p:cNvSpPr txBox="1">
            <a:spLocks noGrp="1"/>
          </p:cNvSpPr>
          <p:nvPr>
            <p:ph type="body" idx="1"/>
          </p:nvPr>
        </p:nvSpPr>
        <p:spPr>
          <a:xfrm>
            <a:off x="457200" y="1484784"/>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GB" sz="2000"/>
              <a:t>If the test is interrupted the following screen will appear:</a:t>
            </a:r>
            <a:endParaRPr/>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en-GB" sz="2000"/>
              <a:t>If this happens you can click on the continue button and restart the test, though some test time may be lost. Most answers will have been saved but answers to questions in the section being worked on at the time the test was interrupted may need to be re-entered, and also the most recent parts of an essay.</a:t>
            </a:r>
            <a:endParaRPr/>
          </a:p>
          <a:p>
            <a:pPr marL="342900" lvl="0" indent="-342900" algn="l" rtl="0">
              <a:spcBef>
                <a:spcPts val="400"/>
              </a:spcBef>
              <a:spcAft>
                <a:spcPts val="0"/>
              </a:spcAft>
              <a:buClr>
                <a:schemeClr val="dk1"/>
              </a:buClr>
              <a:buSzPts val="2000"/>
              <a:buChar char="•"/>
            </a:pPr>
            <a:r>
              <a:rPr lang="en-GB" sz="2000"/>
              <a:t>If the test is interrupted again alert the invigilator as there may be a problem with the set up of the test PC.</a:t>
            </a:r>
            <a:endParaRPr/>
          </a:p>
          <a:p>
            <a:pPr marL="342900" lvl="0" indent="-215900" algn="l" rtl="0">
              <a:spcBef>
                <a:spcPts val="400"/>
              </a:spcBef>
              <a:spcAft>
                <a:spcPts val="0"/>
              </a:spcAft>
              <a:buClr>
                <a:schemeClr val="dk1"/>
              </a:buClr>
              <a:buSzPts val="2000"/>
              <a:buNone/>
            </a:pPr>
            <a:endParaRPr sz="2000"/>
          </a:p>
        </p:txBody>
      </p:sp>
      <p:pic>
        <p:nvPicPr>
          <p:cNvPr id="306" name="Google Shape;306;p51"/>
          <p:cNvPicPr preferRelativeResize="0"/>
          <p:nvPr/>
        </p:nvPicPr>
        <p:blipFill rotWithShape="1">
          <a:blip r:embed="rId3">
            <a:alphaModFix/>
          </a:blip>
          <a:srcRect/>
          <a:stretch/>
        </p:blipFill>
        <p:spPr>
          <a:xfrm>
            <a:off x="2510624" y="1844824"/>
            <a:ext cx="4122752" cy="223224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body" idx="1"/>
          </p:nvPr>
        </p:nvSpPr>
        <p:spPr>
          <a:xfrm>
            <a:off x="428625" y="2428875"/>
            <a:ext cx="8229600" cy="252571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002060"/>
              </a:buClr>
              <a:buSzPts val="6600"/>
              <a:buFont typeface="Arial"/>
              <a:buNone/>
            </a:pPr>
            <a:r>
              <a:rPr lang="en-GB" sz="6600">
                <a:solidFill>
                  <a:srgbClr val="002060"/>
                </a:solidFill>
              </a:rPr>
              <a:t>Good luck!</a:t>
            </a:r>
            <a:endParaRPr sz="660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Login Page</a:t>
            </a:r>
            <a:endParaRPr/>
          </a:p>
        </p:txBody>
      </p:sp>
      <p:pic>
        <p:nvPicPr>
          <p:cNvPr id="189" name="Google Shape;189;p38"/>
          <p:cNvPicPr preferRelativeResize="0"/>
          <p:nvPr/>
        </p:nvPicPr>
        <p:blipFill>
          <a:blip r:embed="rId3">
            <a:alphaModFix/>
          </a:blip>
          <a:stretch>
            <a:fillRect/>
          </a:stretch>
        </p:blipFill>
        <p:spPr>
          <a:xfrm>
            <a:off x="228600" y="1570065"/>
            <a:ext cx="8661449" cy="4655525"/>
          </a:xfrm>
          <a:prstGeom prst="rect">
            <a:avLst/>
          </a:prstGeom>
          <a:noFill/>
          <a:ln w="9525" cap="flat" cmpd="sng">
            <a:solidFill>
              <a:schemeClr val="dk2"/>
            </a:solidFill>
            <a:prstDash val="solid"/>
            <a:round/>
            <a:headEnd type="none" w="sm" len="sm"/>
            <a:tailEnd type="none" w="sm" len="sm"/>
          </a:ln>
        </p:spPr>
      </p:pic>
      <p:sp>
        <p:nvSpPr>
          <p:cNvPr id="190" name="Google Shape;190;p38"/>
          <p:cNvSpPr/>
          <p:nvPr/>
        </p:nvSpPr>
        <p:spPr>
          <a:xfrm>
            <a:off x="1331925" y="3500690"/>
            <a:ext cx="6480300" cy="23082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 invigilator may have already entered the login details in which case you will not see this page.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Otherwise, enter the login and password as instructed by the invigilator. Only click on “login” when told to do so by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Do not click on “check </a:t>
            </a:r>
            <a:r>
              <a:rPr lang="en-GB" sz="1800">
                <a:solidFill>
                  <a:srgbClr val="002060"/>
                </a:solidFill>
              </a:rPr>
              <a:t>tests</a:t>
            </a:r>
            <a:r>
              <a:rPr lang="en-GB" sz="1800">
                <a:solidFill>
                  <a:srgbClr val="002060"/>
                </a:solidFill>
                <a:latin typeface="Arial"/>
                <a:ea typeface="Arial"/>
                <a:cs typeface="Arial"/>
                <a:sym typeface="Arial"/>
              </a:rPr>
              <a:t> remaining”.</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9"/>
          <p:cNvPicPr preferRelativeResize="0"/>
          <p:nvPr/>
        </p:nvPicPr>
        <p:blipFill>
          <a:blip r:embed="rId3">
            <a:alphaModFix/>
          </a:blip>
          <a:stretch>
            <a:fillRect/>
          </a:stretch>
        </p:blipFill>
        <p:spPr>
          <a:xfrm>
            <a:off x="152400" y="1798655"/>
            <a:ext cx="8912177" cy="4348500"/>
          </a:xfrm>
          <a:prstGeom prst="rect">
            <a:avLst/>
          </a:prstGeom>
          <a:noFill/>
          <a:ln>
            <a:noFill/>
          </a:ln>
        </p:spPr>
      </p:pic>
      <p:sp>
        <p:nvSpPr>
          <p:cNvPr id="197" name="Google Shape;197;p39"/>
          <p:cNvSpPr/>
          <p:nvPr/>
        </p:nvSpPr>
        <p:spPr>
          <a:xfrm>
            <a:off x="1179240" y="4869160"/>
            <a:ext cx="6480600" cy="1224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Tests Remaining Page</a:t>
            </a:r>
            <a:endParaRPr/>
          </a:p>
        </p:txBody>
      </p:sp>
      <p:sp>
        <p:nvSpPr>
          <p:cNvPr id="199" name="Google Shape;199;p39"/>
          <p:cNvSpPr/>
          <p:nvPr/>
        </p:nvSpPr>
        <p:spPr>
          <a:xfrm>
            <a:off x="1179512" y="4869160"/>
            <a:ext cx="6480300" cy="1200300"/>
          </a:xfrm>
          <a:prstGeom prst="rect">
            <a:avLst/>
          </a:prstGeom>
          <a:solidFill>
            <a:srgbClr val="FFFFFF">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If you click on “check attempts remaining” by mistake, you will see a page like this (the name of your test </a:t>
            </a:r>
            <a:r>
              <a:rPr lang="en-GB" sz="1800">
                <a:solidFill>
                  <a:srgbClr val="002060"/>
                </a:solidFill>
              </a:rPr>
              <a:t>may</a:t>
            </a:r>
            <a:r>
              <a:rPr lang="en-GB" sz="1800">
                <a:solidFill>
                  <a:srgbClr val="002060"/>
                </a:solidFill>
                <a:latin typeface="Arial"/>
                <a:ea typeface="Arial"/>
                <a:cs typeface="Arial"/>
                <a:sym typeface="Arial"/>
              </a:rPr>
              <a:t> be different).</a:t>
            </a:r>
            <a:endParaRPr sz="1800">
              <a:solidFill>
                <a:srgbClr val="002060"/>
              </a:solidFill>
            </a:endParaRPr>
          </a:p>
          <a:p>
            <a:pPr marL="0" marR="0" lvl="0" indent="0" algn="l" rtl="0">
              <a:spcBef>
                <a:spcPts val="0"/>
              </a:spcBef>
              <a:spcAft>
                <a:spcPts val="0"/>
              </a:spcAft>
              <a:buNone/>
            </a:pPr>
            <a:endParaRPr sz="1800">
              <a:solidFill>
                <a:srgbClr val="002060"/>
              </a:solidFil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Click on the “X” or “CLOSE” to return to the login page.</a:t>
            </a:r>
            <a:endParaRPr sz="1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0"/>
          <p:cNvPicPr preferRelativeResize="0"/>
          <p:nvPr/>
        </p:nvPicPr>
        <p:blipFill>
          <a:blip r:embed="rId3">
            <a:alphaModFix/>
          </a:blip>
          <a:stretch>
            <a:fillRect/>
          </a:stretch>
        </p:blipFill>
        <p:spPr>
          <a:xfrm>
            <a:off x="152400" y="1951054"/>
            <a:ext cx="8894047" cy="4317173"/>
          </a:xfrm>
          <a:prstGeom prst="rect">
            <a:avLst/>
          </a:prstGeom>
          <a:noFill/>
          <a:ln w="9525" cap="flat" cmpd="sng">
            <a:solidFill>
              <a:schemeClr val="dk2"/>
            </a:solidFill>
            <a:prstDash val="solid"/>
            <a:round/>
            <a:headEnd type="none" w="sm" len="sm"/>
            <a:tailEnd type="none" w="sm" len="sm"/>
          </a:ln>
        </p:spPr>
      </p:pic>
      <p:sp>
        <p:nvSpPr>
          <p:cNvPr id="206" name="Google Shape;20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After The Login Page</a:t>
            </a:r>
            <a:endParaRPr/>
          </a:p>
        </p:txBody>
      </p:sp>
      <p:sp>
        <p:nvSpPr>
          <p:cNvPr id="207" name="Google Shape;207;p40"/>
          <p:cNvSpPr/>
          <p:nvPr/>
        </p:nvSpPr>
        <p:spPr>
          <a:xfrm>
            <a:off x="1331912" y="4077072"/>
            <a:ext cx="6480300" cy="20313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The invigilator may have already clicked past this page in which case you will not see it.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If you see it, the test name and the number shown </a:t>
            </a:r>
            <a:r>
              <a:rPr lang="en-GB" sz="1800">
                <a:solidFill>
                  <a:srgbClr val="002060"/>
                </a:solidFill>
              </a:rPr>
              <a:t>may</a:t>
            </a:r>
            <a:r>
              <a:rPr lang="en-GB" sz="1800">
                <a:solidFill>
                  <a:srgbClr val="002060"/>
                </a:solidFill>
                <a:latin typeface="Arial"/>
                <a:ea typeface="Arial"/>
                <a:cs typeface="Arial"/>
                <a:sym typeface="Arial"/>
              </a:rPr>
              <a:t> be different.</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Only click on “start” when told to do so by the invigilator.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941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Welcome Screen</a:t>
            </a:r>
            <a:endParaRPr/>
          </a:p>
        </p:txBody>
      </p:sp>
      <p:pic>
        <p:nvPicPr>
          <p:cNvPr id="214" name="Google Shape;214;p41"/>
          <p:cNvPicPr preferRelativeResize="0"/>
          <p:nvPr/>
        </p:nvPicPr>
        <p:blipFill>
          <a:blip r:embed="rId3">
            <a:alphaModFix/>
          </a:blip>
          <a:stretch>
            <a:fillRect/>
          </a:stretch>
        </p:blipFill>
        <p:spPr>
          <a:xfrm>
            <a:off x="160750" y="1895575"/>
            <a:ext cx="8772552" cy="4486499"/>
          </a:xfrm>
          <a:prstGeom prst="rect">
            <a:avLst/>
          </a:prstGeom>
          <a:noFill/>
          <a:ln w="9525" cap="flat" cmpd="sng">
            <a:solidFill>
              <a:schemeClr val="dk2"/>
            </a:solidFill>
            <a:prstDash val="solid"/>
            <a:round/>
            <a:headEnd type="none" w="sm" len="sm"/>
            <a:tailEnd type="none" w="sm" len="sm"/>
          </a:ln>
        </p:spPr>
      </p:pic>
      <p:sp>
        <p:nvSpPr>
          <p:cNvPr id="215" name="Google Shape;215;p41"/>
          <p:cNvSpPr/>
          <p:nvPr/>
        </p:nvSpPr>
        <p:spPr>
          <a:xfrm>
            <a:off x="1154492" y="4860002"/>
            <a:ext cx="6480300" cy="1200300"/>
          </a:xfrm>
          <a:prstGeom prst="rect">
            <a:avLst/>
          </a:prstGeom>
          <a:solidFill>
            <a:srgbClr val="4F81BD">
              <a:alpha val="20000"/>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Displayed before you start the test, the actual appearance in your test </a:t>
            </a:r>
            <a:r>
              <a:rPr lang="en-GB" sz="1800">
                <a:solidFill>
                  <a:srgbClr val="002060"/>
                </a:solidFill>
              </a:rPr>
              <a:t>may</a:t>
            </a:r>
            <a:r>
              <a:rPr lang="en-GB" sz="1800">
                <a:solidFill>
                  <a:srgbClr val="002060"/>
                </a:solidFill>
                <a:latin typeface="Arial"/>
                <a:ea typeface="Arial"/>
                <a:cs typeface="Arial"/>
                <a:sym typeface="Arial"/>
              </a:rPr>
              <a:t> be slightly different.</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Only click on “continue” when told to do so by the invigilator.</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2"/>
          <p:cNvPicPr preferRelativeResize="0"/>
          <p:nvPr/>
        </p:nvPicPr>
        <p:blipFill rotWithShape="1">
          <a:blip r:embed="rId3">
            <a:alphaModFix/>
          </a:blip>
          <a:srcRect/>
          <a:stretch/>
        </p:blipFill>
        <p:spPr>
          <a:xfrm>
            <a:off x="152400" y="1493875"/>
            <a:ext cx="8772400" cy="5019647"/>
          </a:xfrm>
          <a:prstGeom prst="rect">
            <a:avLst/>
          </a:prstGeom>
          <a:noFill/>
          <a:ln w="9525" cap="flat" cmpd="sng">
            <a:solidFill>
              <a:schemeClr val="dk2"/>
            </a:solidFill>
            <a:prstDash val="solid"/>
            <a:round/>
            <a:headEnd type="none" w="sm" len="sm"/>
            <a:tailEnd type="none" w="sm" len="sm"/>
          </a:ln>
        </p:spPr>
      </p:pic>
      <p:sp>
        <p:nvSpPr>
          <p:cNvPr id="221" name="Google Shape;22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Candidate Details</a:t>
            </a:r>
            <a:endParaRPr/>
          </a:p>
        </p:txBody>
      </p:sp>
      <p:sp>
        <p:nvSpPr>
          <p:cNvPr id="222" name="Google Shape;222;p42"/>
          <p:cNvSpPr txBox="1"/>
          <p:nvPr/>
        </p:nvSpPr>
        <p:spPr>
          <a:xfrm>
            <a:off x="3923775" y="1228299"/>
            <a:ext cx="5075100" cy="4885500"/>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Arial"/>
                <a:ea typeface="Arial"/>
                <a:cs typeface="Arial"/>
                <a:sym typeface="Arial"/>
              </a:rPr>
              <a:t>Carefully complete this section with information about yourself, it cannot be changed later.</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Arial"/>
                <a:ea typeface="Arial"/>
                <a:cs typeface="Arial"/>
                <a:sym typeface="Arial"/>
              </a:rPr>
              <a:t>The invigilator will instruct you how to fill in the identification details and test location.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Arial"/>
                <a:ea typeface="Arial"/>
                <a:cs typeface="Arial"/>
                <a:sym typeface="Arial"/>
              </a:rPr>
              <a:t>There may be more fields, if there are the invigilator will instruct you how to fill them in.</a:t>
            </a:r>
            <a:endParaRPr/>
          </a:p>
          <a:p>
            <a:pPr marL="0" marR="0" lvl="0" indent="0" algn="l" rtl="0">
              <a:lnSpc>
                <a:spcPct val="100000"/>
              </a:lnSpc>
              <a:spcBef>
                <a:spcPts val="0"/>
              </a:spcBef>
              <a:spcAft>
                <a:spcPts val="0"/>
              </a:spcAft>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2060"/>
                </a:solidFill>
                <a:latin typeface="Arial"/>
                <a:ea typeface="Arial"/>
                <a:cs typeface="Arial"/>
                <a:sym typeface="Arial"/>
              </a:rPr>
              <a:t>To take the test you must agree to the data privacy policy &amp; conditions for taking the test by selecting “I agree” from the drop down.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a:solidFill>
                  <a:srgbClr val="FF0000"/>
                </a:solidFill>
              </a:rPr>
              <a:t>D</a:t>
            </a:r>
            <a:r>
              <a:rPr lang="en-GB" sz="1600" b="0" i="0" u="none" strike="noStrike" cap="none">
                <a:solidFill>
                  <a:srgbClr val="FF0000"/>
                </a:solidFill>
                <a:latin typeface="Arial"/>
                <a:ea typeface="Arial"/>
                <a:cs typeface="Arial"/>
                <a:sym typeface="Arial"/>
              </a:rPr>
              <a:t>o not press the “special”  keys (CTRL, ALT, Win etc).</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FF0000"/>
                </a:solidFill>
                <a:latin typeface="Arial"/>
                <a:ea typeface="Arial"/>
                <a:cs typeface="Arial"/>
                <a:sym typeface="Arial"/>
              </a:rPr>
              <a:t>WAIT </a:t>
            </a:r>
            <a:r>
              <a:rPr lang="en-GB" sz="1600" b="0" i="0" u="none" strike="noStrike" cap="none">
                <a:solidFill>
                  <a:srgbClr val="FF0000"/>
                </a:solidFill>
                <a:latin typeface="Arial"/>
                <a:ea typeface="Arial"/>
                <a:cs typeface="Arial"/>
                <a:sym typeface="Arial"/>
              </a:rPr>
              <a:t>for the invigilator to check your details and only click on “continue” when told to do </a:t>
            </a:r>
            <a:br>
              <a:rPr lang="en-GB" sz="1600" b="0" i="0" u="none" strike="noStrike" cap="none">
                <a:solidFill>
                  <a:srgbClr val="FF0000"/>
                </a:solidFill>
                <a:latin typeface="Arial"/>
                <a:ea typeface="Arial"/>
                <a:cs typeface="Arial"/>
                <a:sym typeface="Arial"/>
              </a:rPr>
            </a:br>
            <a:r>
              <a:rPr lang="en-GB" sz="1600" b="0" i="0" u="none" strike="noStrike" cap="none">
                <a:solidFill>
                  <a:srgbClr val="FF0000"/>
                </a:solidFill>
                <a:latin typeface="Arial"/>
                <a:ea typeface="Arial"/>
                <a:cs typeface="Arial"/>
                <a:sym typeface="Arial"/>
              </a:rPr>
              <a:t>so.</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3"/>
          <p:cNvPicPr preferRelativeResize="0"/>
          <p:nvPr/>
        </p:nvPicPr>
        <p:blipFill>
          <a:blip r:embed="rId3">
            <a:alphaModFix/>
          </a:blip>
          <a:stretch>
            <a:fillRect/>
          </a:stretch>
        </p:blipFill>
        <p:spPr>
          <a:xfrm>
            <a:off x="457200" y="1513200"/>
            <a:ext cx="8229600" cy="4281697"/>
          </a:xfrm>
          <a:prstGeom prst="rect">
            <a:avLst/>
          </a:prstGeom>
          <a:noFill/>
          <a:ln w="9525" cap="flat" cmpd="sng">
            <a:solidFill>
              <a:srgbClr val="000000"/>
            </a:solidFill>
            <a:prstDash val="solid"/>
            <a:round/>
            <a:headEnd type="none" w="sm" len="sm"/>
            <a:tailEnd type="none" w="sm" len="sm"/>
          </a:ln>
        </p:spPr>
      </p:pic>
      <p:sp>
        <p:nvSpPr>
          <p:cNvPr id="229" name="Google Shape;22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Maths Test Information (1)</a:t>
            </a:r>
            <a:endParaRPr/>
          </a:p>
        </p:txBody>
      </p:sp>
      <p:sp>
        <p:nvSpPr>
          <p:cNvPr id="230" name="Google Shape;230;p43"/>
          <p:cNvSpPr txBox="1"/>
          <p:nvPr/>
        </p:nvSpPr>
        <p:spPr>
          <a:xfrm>
            <a:off x="3512840" y="3081536"/>
            <a:ext cx="5112600" cy="25854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1 hour to complete the test.</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4 test sections, which get progressively harder, with </a:t>
            </a:r>
            <a:r>
              <a:rPr lang="en-GB" sz="1800">
                <a:solidFill>
                  <a:srgbClr val="002060"/>
                </a:solidFill>
              </a:rPr>
              <a:t>12</a:t>
            </a:r>
            <a:r>
              <a:rPr lang="en-GB" sz="1800">
                <a:solidFill>
                  <a:srgbClr val="002060"/>
                </a:solidFill>
                <a:latin typeface="Arial"/>
                <a:ea typeface="Arial"/>
                <a:cs typeface="Arial"/>
                <a:sym typeface="Arial"/>
              </a:rPr>
              <a:t> </a:t>
            </a:r>
            <a:r>
              <a:rPr lang="en-GB" sz="1800">
                <a:solidFill>
                  <a:srgbClr val="002060"/>
                </a:solidFill>
              </a:rPr>
              <a:t>-</a:t>
            </a:r>
            <a:r>
              <a:rPr lang="en-GB" sz="1800">
                <a:solidFill>
                  <a:srgbClr val="002060"/>
                </a:solidFill>
                <a:latin typeface="Arial"/>
                <a:ea typeface="Arial"/>
                <a:cs typeface="Arial"/>
                <a:sym typeface="Arial"/>
              </a:rPr>
              <a:t> 15 questions in each.</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No calculators are allowed.</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The same information on inputting answers shown appears in every question.</a:t>
            </a:r>
            <a:endParaRPr sz="1800">
              <a:solidFill>
                <a:srgbClr val="00206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4"/>
          <p:cNvPicPr preferRelativeResize="0"/>
          <p:nvPr/>
        </p:nvPicPr>
        <p:blipFill>
          <a:blip r:embed="rId3">
            <a:alphaModFix/>
          </a:blip>
          <a:stretch>
            <a:fillRect/>
          </a:stretch>
        </p:blipFill>
        <p:spPr>
          <a:xfrm>
            <a:off x="154500" y="1341450"/>
            <a:ext cx="8776850" cy="4469575"/>
          </a:xfrm>
          <a:prstGeom prst="rect">
            <a:avLst/>
          </a:prstGeom>
          <a:noFill/>
          <a:ln w="9525" cap="flat" cmpd="sng">
            <a:solidFill>
              <a:srgbClr val="000000"/>
            </a:solidFill>
            <a:prstDash val="solid"/>
            <a:round/>
            <a:headEnd type="none" w="sm" len="sm"/>
            <a:tailEnd type="none" w="sm" len="sm"/>
          </a:ln>
        </p:spPr>
      </p:pic>
      <p:sp>
        <p:nvSpPr>
          <p:cNvPr id="237" name="Google Shape;23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Maths Test Information (2)</a:t>
            </a:r>
            <a:endParaRPr/>
          </a:p>
        </p:txBody>
      </p:sp>
      <p:sp>
        <p:nvSpPr>
          <p:cNvPr id="238" name="Google Shape;238;p44"/>
          <p:cNvSpPr txBox="1"/>
          <p:nvPr/>
        </p:nvSpPr>
        <p:spPr>
          <a:xfrm>
            <a:off x="3665250" y="3005324"/>
            <a:ext cx="5101200" cy="34923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Position the keyboard so you can use it comfortably, use only letters, numbers &amp; symbols. </a:t>
            </a:r>
            <a:r>
              <a:rPr lang="en-GB" sz="1800">
                <a:solidFill>
                  <a:srgbClr val="FF0000"/>
                </a:solidFill>
                <a:latin typeface="Arial"/>
                <a:ea typeface="Arial"/>
                <a:cs typeface="Arial"/>
                <a:sym typeface="Arial"/>
              </a:rPr>
              <a:t>Do not press any of the “special”  keys (CTRL, ALT, Win etc.)</a:t>
            </a:r>
            <a:r>
              <a:rPr lang="en-GB" sz="1800">
                <a:solidFill>
                  <a:srgbClr val="FF0000"/>
                </a:solidFill>
              </a:rPr>
              <a:t>, this will interrupt your test and you may be logged out.</a:t>
            </a:r>
            <a:endParaRPr sz="1800">
              <a:solidFill>
                <a:srgbClr val="FF0000"/>
              </a:solidFill>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FF0000"/>
                </a:solidFill>
                <a:latin typeface="Arial"/>
                <a:ea typeface="Arial"/>
                <a:cs typeface="Arial"/>
                <a:sym typeface="Arial"/>
              </a:rPr>
              <a:t>When you finish a section you cannot return, make sure you have answered all the questions in the section.</a:t>
            </a:r>
            <a:endParaRPr/>
          </a:p>
          <a:p>
            <a:pPr marL="0" marR="0" lvl="0" indent="0" algn="l" rtl="0">
              <a:spcBef>
                <a:spcPts val="0"/>
              </a:spcBef>
              <a:spcAft>
                <a:spcPts val="0"/>
              </a:spcAft>
              <a:buNone/>
            </a:pPr>
            <a:endParaRPr sz="1800">
              <a:solidFill>
                <a:srgbClr val="FF000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Click on “continue” (screen bottom right) to move forward in the test.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45" name="Google Shape;245;p45"/>
          <p:cNvPicPr preferRelativeResize="0"/>
          <p:nvPr/>
        </p:nvPicPr>
        <p:blipFill rotWithShape="1">
          <a:blip r:embed="rId3">
            <a:alphaModFix/>
          </a:blip>
          <a:srcRect/>
          <a:stretch/>
        </p:blipFill>
        <p:spPr>
          <a:xfrm>
            <a:off x="232950" y="1485238"/>
            <a:ext cx="8640000" cy="4860000"/>
          </a:xfrm>
          <a:prstGeom prst="rect">
            <a:avLst/>
          </a:prstGeom>
          <a:noFill/>
          <a:ln w="9525" cap="flat" cmpd="sng">
            <a:solidFill>
              <a:schemeClr val="dk1"/>
            </a:solidFill>
            <a:prstDash val="solid"/>
            <a:round/>
            <a:headEnd type="none" w="sm" len="sm"/>
            <a:tailEnd type="none" w="sm" len="sm"/>
          </a:ln>
        </p:spPr>
      </p:pic>
      <p:sp>
        <p:nvSpPr>
          <p:cNvPr id="246" name="Google Shape;246;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Maths Test Sections</a:t>
            </a:r>
            <a:endParaRPr/>
          </a:p>
        </p:txBody>
      </p:sp>
      <p:sp>
        <p:nvSpPr>
          <p:cNvPr id="247" name="Google Shape;247;p45"/>
          <p:cNvSpPr txBox="1"/>
          <p:nvPr/>
        </p:nvSpPr>
        <p:spPr>
          <a:xfrm>
            <a:off x="304800" y="4446750"/>
            <a:ext cx="8496300" cy="13131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002060"/>
                </a:solidFill>
                <a:latin typeface="Arial"/>
                <a:ea typeface="Arial"/>
                <a:cs typeface="Arial"/>
                <a:sym typeface="Arial"/>
              </a:rPr>
              <a:t>Each section has 14 or 15 questions (15 here) with the same number of tiles at the bottom of the screen. The current question</a:t>
            </a:r>
            <a:r>
              <a:rPr lang="en-GB" sz="1700">
                <a:solidFill>
                  <a:srgbClr val="002060"/>
                </a:solidFill>
              </a:rPr>
              <a:t>’</a:t>
            </a:r>
            <a:r>
              <a:rPr lang="en-GB" sz="1700">
                <a:solidFill>
                  <a:srgbClr val="002060"/>
                </a:solidFill>
                <a:latin typeface="Arial"/>
                <a:ea typeface="Arial"/>
                <a:cs typeface="Arial"/>
                <a:sym typeface="Arial"/>
              </a:rPr>
              <a:t>s tile is dark blue, answered questions’ tiles are light blue and unanswered questions’ tiles are light grey.</a:t>
            </a:r>
            <a:endParaRPr sz="1300"/>
          </a:p>
          <a:p>
            <a:pPr marL="0" marR="0" lvl="0" indent="0" algn="l" rtl="0">
              <a:spcBef>
                <a:spcPts val="0"/>
              </a:spcBef>
              <a:spcAft>
                <a:spcPts val="0"/>
              </a:spcAft>
              <a:buNone/>
            </a:pPr>
            <a:r>
              <a:rPr lang="en-GB" sz="1700">
                <a:solidFill>
                  <a:srgbClr val="002060"/>
                </a:solidFill>
                <a:latin typeface="Arial"/>
                <a:ea typeface="Arial"/>
                <a:cs typeface="Arial"/>
                <a:sym typeface="Arial"/>
              </a:rPr>
              <a:t>Click on the next tile or “continue” to move to the next question (and “back” to return to the previous one).</a:t>
            </a:r>
            <a:endParaRPr sz="1700">
              <a:solidFill>
                <a:srgbClr val="002060"/>
              </a:solidFill>
              <a:latin typeface="Arial"/>
              <a:ea typeface="Arial"/>
              <a:cs typeface="Arial"/>
              <a:sym typeface="Arial"/>
            </a:endParaRPr>
          </a:p>
        </p:txBody>
      </p:sp>
      <p:sp>
        <p:nvSpPr>
          <p:cNvPr id="248" name="Google Shape;248;p45"/>
          <p:cNvSpPr txBox="1"/>
          <p:nvPr/>
        </p:nvSpPr>
        <p:spPr>
          <a:xfrm>
            <a:off x="1763688" y="1568630"/>
            <a:ext cx="5616600" cy="3693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rgbClr val="002060"/>
                </a:solidFill>
                <a:latin typeface="Arial"/>
                <a:ea typeface="Arial"/>
                <a:cs typeface="Arial"/>
                <a:sym typeface="Arial"/>
              </a:rPr>
              <a:t>There is a clock showing the test time left in the test.</a:t>
            </a:r>
            <a:endParaRPr sz="1800">
              <a:solidFill>
                <a:srgbClr val="002060"/>
              </a:solidFill>
              <a:latin typeface="Arial"/>
              <a:ea typeface="Arial"/>
              <a:cs typeface="Arial"/>
              <a:sym typeface="Arial"/>
            </a:endParaRPr>
          </a:p>
        </p:txBody>
      </p:sp>
      <p:sp>
        <p:nvSpPr>
          <p:cNvPr id="249" name="Google Shape;249;p45"/>
          <p:cNvSpPr/>
          <p:nvPr/>
        </p:nvSpPr>
        <p:spPr>
          <a:xfrm>
            <a:off x="3992675" y="1972850"/>
            <a:ext cx="2943600" cy="240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45"/>
          <p:cNvPicPr preferRelativeResize="0"/>
          <p:nvPr/>
        </p:nvPicPr>
        <p:blipFill>
          <a:blip r:embed="rId4">
            <a:alphaModFix/>
          </a:blip>
          <a:stretch>
            <a:fillRect/>
          </a:stretch>
        </p:blipFill>
        <p:spPr>
          <a:xfrm>
            <a:off x="4180550" y="2275550"/>
            <a:ext cx="4068101" cy="2100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1009</Words>
  <Application>Microsoft Office PowerPoint</Application>
  <PresentationFormat>On-screen Show (4:3)</PresentationFormat>
  <Paragraphs>125</Paragraphs>
  <Slides>16</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Office Theme</vt:lpstr>
      <vt:lpstr>Office Theme</vt:lpstr>
      <vt:lpstr>Office Theme</vt:lpstr>
      <vt:lpstr>  Taking the  Password Maths  Test </vt:lpstr>
      <vt:lpstr>Login Page</vt:lpstr>
      <vt:lpstr>Tests Remaining Page</vt:lpstr>
      <vt:lpstr>After The Login Page</vt:lpstr>
      <vt:lpstr>Welcome Screen</vt:lpstr>
      <vt:lpstr>Candidate Details</vt:lpstr>
      <vt:lpstr>Maths Test Information (1)</vt:lpstr>
      <vt:lpstr>Maths Test Information (2)</vt:lpstr>
      <vt:lpstr>Maths Test Sections</vt:lpstr>
      <vt:lpstr>Maths Question Type 1</vt:lpstr>
      <vt:lpstr>Maths Question Type 2</vt:lpstr>
      <vt:lpstr>End of Maths Section 1</vt:lpstr>
      <vt:lpstr>Exit</vt:lpstr>
      <vt:lpstr>Password Test Security</vt:lpstr>
      <vt:lpstr>Password Test Security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Taking the  Password Maths  Test </dc:title>
  <cp:lastModifiedBy>ELT</cp:lastModifiedBy>
  <cp:revision>2</cp:revision>
  <dcterms:modified xsi:type="dcterms:W3CDTF">2021-03-17T12:14:46Z</dcterms:modified>
</cp:coreProperties>
</file>